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314" r:id="rId2"/>
    <p:sldId id="377" r:id="rId3"/>
    <p:sldId id="388" r:id="rId4"/>
    <p:sldId id="385" r:id="rId5"/>
    <p:sldId id="379" r:id="rId6"/>
    <p:sldId id="386" r:id="rId7"/>
    <p:sldId id="387" r:id="rId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2F0E6-7FC9-0145-9A0D-D6E1AB475559}" type="datetimeFigureOut">
              <a:rPr lang="en-CH" smtClean="0"/>
              <a:t>07.09.22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233BF-B068-E243-AECB-0621F767006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26949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Hello &amp; thank you for joining</a:t>
            </a:r>
          </a:p>
          <a:p>
            <a:r>
              <a:rPr lang="en-CH" dirty="0"/>
              <a:t>Present a framework to estimate</a:t>
            </a:r>
          </a:p>
          <a:p>
            <a:r>
              <a:rPr lang="en-CH" dirty="0"/>
              <a:t>-&gt; use single cell lineage tracing &amp; rna seq data</a:t>
            </a:r>
          </a:p>
          <a:p>
            <a:r>
              <a:rPr lang="en-CH" dirty="0">
                <a:sym typeface="Wingdings" pitchFamily="2" charset="2"/>
              </a:rPr>
              <a:t> to infer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C9BB7-1EE1-8B4D-8A6D-60931FBFD7D4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35646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There are still a lot of unknowns about the decision that cells take as they develop into a tissue or an organism – and how these decisions differ in diseased tissues.</a:t>
            </a: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If you think about it, if a cell divides it always leaves two offspring. And so the process of development can be thought of as a phylogenetic trees of cells along which cell state transitions happen. So questions about the developmental process are phylogenetic in nature.</a:t>
            </a:r>
            <a:br>
              <a:rPr lang="en-CH" dirty="0">
                <a:sym typeface="Wingdings" pitchFamily="2" charset="2"/>
              </a:rPr>
            </a:br>
            <a:endParaRPr lang="en-CH" dirty="0">
              <a:sym typeface="Wingdings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In my PhD, I develop phylogenetic tools to learn about decisions that cells make during development. I am interested in the cellular dynamics: , e.g.</a:t>
            </a: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which cell type created the most of the cell mass in a tissue? What cell types can be created by another type? And when do cells comit to a certain type?</a:t>
            </a:r>
          </a:p>
          <a:p>
            <a:pPr marL="0" indent="0">
              <a:buFont typeface="Wingdings" pitchFamily="2" charset="2"/>
              <a:buNone/>
            </a:pPr>
            <a:endParaRPr lang="en-CH" dirty="0">
              <a:sym typeface="Wingdings" pitchFamily="2" charset="2"/>
            </a:endParaRPr>
          </a:p>
          <a:p>
            <a:pPr marL="0" indent="0">
              <a:buFont typeface="Wingdings" pitchFamily="2" charset="2"/>
              <a:buNone/>
            </a:pPr>
            <a:endParaRPr lang="en-CH" dirty="0">
              <a:sym typeface="Wingdings" pitchFamily="2" charset="2"/>
            </a:endParaRPr>
          </a:p>
          <a:p>
            <a:pPr marL="0" indent="0">
              <a:buFont typeface="Wingdings" pitchFamily="2" charset="2"/>
              <a:buNone/>
            </a:pPr>
            <a:endParaRPr lang="en-CH" dirty="0">
              <a:sym typeface="Wingdings" pitchFamily="2" charset="2"/>
            </a:endParaRPr>
          </a:p>
          <a:p>
            <a:pPr marL="0" indent="0">
              <a:buFont typeface="Wingdings" pitchFamily="2" charset="2"/>
              <a:buNone/>
            </a:pPr>
            <a:endParaRPr lang="en-CH" dirty="0">
              <a:sym typeface="Wingdings" pitchFamily="2" charset="2"/>
            </a:endParaRPr>
          </a:p>
          <a:p>
            <a:pPr marL="0" indent="0">
              <a:buFont typeface="Wingdings" pitchFamily="2" charset="2"/>
              <a:buNone/>
            </a:pPr>
            <a:endParaRPr lang="en-CH" dirty="0">
              <a:sym typeface="Wingdings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If we think about development on a cellular level, as cells progress from the zygote stage to a fully grown organism,  there are 3 types of events </a:t>
            </a:r>
          </a:p>
          <a:p>
            <a:pPr marL="0" indent="0">
              <a:buFont typeface="Wingdings" pitchFamily="2" charset="2"/>
              <a:buNone/>
            </a:pPr>
            <a:endParaRPr lang="en-CH" dirty="0">
              <a:sym typeface="Wingdings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studies combining </a:t>
            </a: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scRNAseq + lineage tracing</a:t>
            </a: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abundance of cell types  at t + what process gives rise to this abundance</a:t>
            </a:r>
          </a:p>
          <a:p>
            <a:pPr marL="0" indent="0">
              <a:buFont typeface="Wingdings" pitchFamily="2" charset="2"/>
              <a:buNone/>
            </a:pPr>
            <a:endParaRPr lang="en-CH" dirty="0">
              <a:sym typeface="Wingdings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For a single organism it is interesting</a:t>
            </a: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 what process gives rise to this abundance</a:t>
            </a:r>
          </a:p>
          <a:p>
            <a:pPr marL="0" indent="0">
              <a:buFont typeface="Wingdings" pitchFamily="2" charset="2"/>
              <a:buNone/>
            </a:pPr>
            <a:endParaRPr lang="en-CH" dirty="0">
              <a:sym typeface="Wingdings" pitchFamily="2" charset="2"/>
            </a:endParaRPr>
          </a:p>
          <a:p>
            <a:pPr marL="0" indent="0">
              <a:buFont typeface="Wingdings" pitchFamily="2" charset="2"/>
              <a:buNone/>
            </a:pPr>
            <a:endParaRPr lang="en-CH" dirty="0">
              <a:sym typeface="Wingdings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 </a:t>
            </a:r>
            <a:r>
              <a:rPr lang="en-CH" b="1" dirty="0">
                <a:sym typeface="Wingdings" pitchFamily="2" charset="2"/>
              </a:rPr>
              <a:t>lineage tracing </a:t>
            </a: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– labels cells with evolving barcodes</a:t>
            </a: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basic idea: starting cell has unedited barcode, in time window CRISPR editing is inflicted, later timepoint cells are sampled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CH" dirty="0">
                <a:sym typeface="Wingdings" pitchFamily="2" charset="2"/>
              </a:rPr>
              <a:t>allows reconstruct the lineage hierarchy given the barcodes</a:t>
            </a:r>
          </a:p>
          <a:p>
            <a:pPr marL="0" indent="0">
              <a:buFont typeface="Wingdings" pitchFamily="2" charset="2"/>
              <a:buNone/>
            </a:pPr>
            <a:r>
              <a:rPr lang="en-CH" b="1" dirty="0">
                <a:sym typeface="Wingdings" pitchFamily="2" charset="2"/>
              </a:rPr>
              <a:t>scRNAseq </a:t>
            </a: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-&gt; cell type composition at a single time point</a:t>
            </a: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from the lineage perspective – because we can explicitly capture cell division &amp; death dynamics as well as the cell type changes</a:t>
            </a:r>
          </a:p>
          <a:p>
            <a:pPr marL="0" indent="0">
              <a:buFont typeface="Wingdings" pitchFamily="2" charset="2"/>
              <a:buNone/>
            </a:pPr>
            <a:endParaRPr lang="en-CH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C9BB7-1EE1-8B4D-8A6D-60931FBFD7D4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60132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There are still a lot of unknowns about the decision that cells take as they develop into a tissue or an organism – and how these decisions differ in diseased tissues.</a:t>
            </a: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If you think about it, if a cell divides it always leaves two offspring. And so the process of development can be thought of as a phylogenetic trees of cells along which cell state transitions happen. So questions about the developmental process are phylogenetic in nature.</a:t>
            </a:r>
            <a:br>
              <a:rPr lang="en-CH" dirty="0">
                <a:sym typeface="Wingdings" pitchFamily="2" charset="2"/>
              </a:rPr>
            </a:br>
            <a:endParaRPr lang="en-CH" dirty="0">
              <a:sym typeface="Wingdings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In my PhD, I develop phylogenetic tools to learn about decisions that cells make during development. I am interested in the cellular dynamics: , e.g.</a:t>
            </a: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which cell type created the most of the cell mass in a tissue? What cell types can be created by another type? And when do cells comit to a certain type?</a:t>
            </a:r>
          </a:p>
          <a:p>
            <a:pPr marL="0" indent="0">
              <a:buFont typeface="Wingdings" pitchFamily="2" charset="2"/>
              <a:buNone/>
            </a:pPr>
            <a:endParaRPr lang="en-CH" dirty="0">
              <a:sym typeface="Wingdings" pitchFamily="2" charset="2"/>
            </a:endParaRPr>
          </a:p>
          <a:p>
            <a:pPr marL="0" indent="0">
              <a:buFont typeface="Wingdings" pitchFamily="2" charset="2"/>
              <a:buNone/>
            </a:pPr>
            <a:endParaRPr lang="en-CH" dirty="0">
              <a:sym typeface="Wingdings" pitchFamily="2" charset="2"/>
            </a:endParaRPr>
          </a:p>
          <a:p>
            <a:pPr marL="0" indent="0">
              <a:buFont typeface="Wingdings" pitchFamily="2" charset="2"/>
              <a:buNone/>
            </a:pPr>
            <a:endParaRPr lang="en-CH" dirty="0">
              <a:sym typeface="Wingdings" pitchFamily="2" charset="2"/>
            </a:endParaRPr>
          </a:p>
          <a:p>
            <a:pPr marL="0" indent="0">
              <a:buFont typeface="Wingdings" pitchFamily="2" charset="2"/>
              <a:buNone/>
            </a:pPr>
            <a:endParaRPr lang="en-CH" dirty="0">
              <a:sym typeface="Wingdings" pitchFamily="2" charset="2"/>
            </a:endParaRPr>
          </a:p>
          <a:p>
            <a:pPr marL="0" indent="0">
              <a:buFont typeface="Wingdings" pitchFamily="2" charset="2"/>
              <a:buNone/>
            </a:pPr>
            <a:endParaRPr lang="en-CH" dirty="0">
              <a:sym typeface="Wingdings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If we think about development on a cellular level, as cells progress from the zygote stage to a fully grown organism,  there are 3 types of events </a:t>
            </a:r>
          </a:p>
          <a:p>
            <a:pPr marL="0" indent="0">
              <a:buFont typeface="Wingdings" pitchFamily="2" charset="2"/>
              <a:buNone/>
            </a:pPr>
            <a:endParaRPr lang="en-CH" dirty="0">
              <a:sym typeface="Wingdings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studies combining </a:t>
            </a: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scRNAseq + lineage tracing</a:t>
            </a: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abundance of cell types  at t + what process gives rise to this abundance</a:t>
            </a:r>
          </a:p>
          <a:p>
            <a:pPr marL="0" indent="0">
              <a:buFont typeface="Wingdings" pitchFamily="2" charset="2"/>
              <a:buNone/>
            </a:pPr>
            <a:endParaRPr lang="en-CH" dirty="0">
              <a:sym typeface="Wingdings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For a single organism it is interesting</a:t>
            </a: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 what process gives rise to this abundance</a:t>
            </a:r>
          </a:p>
          <a:p>
            <a:pPr marL="0" indent="0">
              <a:buFont typeface="Wingdings" pitchFamily="2" charset="2"/>
              <a:buNone/>
            </a:pPr>
            <a:endParaRPr lang="en-CH" dirty="0">
              <a:sym typeface="Wingdings" pitchFamily="2" charset="2"/>
            </a:endParaRPr>
          </a:p>
          <a:p>
            <a:pPr marL="0" indent="0">
              <a:buFont typeface="Wingdings" pitchFamily="2" charset="2"/>
              <a:buNone/>
            </a:pPr>
            <a:endParaRPr lang="en-CH" dirty="0">
              <a:sym typeface="Wingdings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 </a:t>
            </a:r>
            <a:r>
              <a:rPr lang="en-CH" b="1" dirty="0">
                <a:sym typeface="Wingdings" pitchFamily="2" charset="2"/>
              </a:rPr>
              <a:t>lineage tracing </a:t>
            </a: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– labels cells with evolving barcodes</a:t>
            </a: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basic idea: starting cell has unedited barcode, in time window CRISPR editing is inflicted, later timepoint cells are sampled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CH" dirty="0">
                <a:sym typeface="Wingdings" pitchFamily="2" charset="2"/>
              </a:rPr>
              <a:t>allows reconstruct the lineage hierarchy given the barcodes</a:t>
            </a:r>
          </a:p>
          <a:p>
            <a:pPr marL="0" indent="0">
              <a:buFont typeface="Wingdings" pitchFamily="2" charset="2"/>
              <a:buNone/>
            </a:pPr>
            <a:r>
              <a:rPr lang="en-CH" b="1" dirty="0">
                <a:sym typeface="Wingdings" pitchFamily="2" charset="2"/>
              </a:rPr>
              <a:t>scRNAseq </a:t>
            </a: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-&gt; cell type composition at a single time point</a:t>
            </a:r>
          </a:p>
          <a:p>
            <a:pPr marL="0" indent="0">
              <a:buFont typeface="Wingdings" pitchFamily="2" charset="2"/>
              <a:buNone/>
            </a:pPr>
            <a:r>
              <a:rPr lang="en-CH" dirty="0">
                <a:sym typeface="Wingdings" pitchFamily="2" charset="2"/>
              </a:rPr>
              <a:t>from the lineage perspective – because we can explicitly capture cell division &amp; death dynamics as well as the cell type changes</a:t>
            </a:r>
          </a:p>
          <a:p>
            <a:pPr marL="0" indent="0">
              <a:buFont typeface="Wingdings" pitchFamily="2" charset="2"/>
              <a:buNone/>
            </a:pPr>
            <a:endParaRPr lang="en-CH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C9BB7-1EE1-8B4D-8A6D-60931FBFD7D4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42034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21F9-10E8-9A4D-A336-61C6852F7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F3D82-F567-0240-AE32-CC0825174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4B15E-E29F-D244-84A0-B1C616A06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6FEA-2AE9-584A-9F72-5C82C6CAEBDA}" type="datetimeFigureOut">
              <a:rPr lang="en-CH" smtClean="0"/>
              <a:t>07.09.22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AD73D-54FA-1643-8E66-923BF4632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F3B80-E406-AF4B-A0B6-3D5B617E4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B1EE-8F25-7B48-95B7-AE8D5A81916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87863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08C7-AB98-E146-9DE8-99C5A8C4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542B0-9D11-B84A-9799-36967623B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BBDB8-9BB8-CD4F-84F9-88284DB14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6FEA-2AE9-584A-9F72-5C82C6CAEBDA}" type="datetimeFigureOut">
              <a:rPr lang="en-CH" smtClean="0"/>
              <a:t>07.09.22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B3B99-352D-8048-A1AB-9EDA493A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1FC44-62D5-AD4F-83CB-BDE5BA13D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B1EE-8F25-7B48-95B7-AE8D5A81916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2327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D42948-D1BD-0845-B115-87330DE03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B231E-FCCA-7C42-9E24-B1B33CC79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0E1C0-6282-1F4F-8685-F96E1B26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6FEA-2AE9-584A-9F72-5C82C6CAEBDA}" type="datetimeFigureOut">
              <a:rPr lang="en-CH" smtClean="0"/>
              <a:t>07.09.22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007C5-02BE-884B-9628-E6257FAFB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D9C0F-8863-C54F-982B-F521CC3A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B1EE-8F25-7B48-95B7-AE8D5A81916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12958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5828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  <p15:guide id="5" pos="610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17DF-C629-994C-B21F-E8BD5F5E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D87FB-32AF-0148-8E2F-154BB4085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0A001-0618-3B43-8620-018C6EB10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6FEA-2AE9-584A-9F72-5C82C6CAEBDA}" type="datetimeFigureOut">
              <a:rPr lang="en-CH" smtClean="0"/>
              <a:t>07.09.22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DC344-E1F7-1745-8D93-C47D521CB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88344-F66C-F64B-A526-990CB3795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B1EE-8F25-7B48-95B7-AE8D5A81916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559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930D4-4D5F-954E-9DAF-857391463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18993-6412-4044-B787-CC3ED487B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22CE4-7E11-2E47-99EE-0711142F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6FEA-2AE9-584A-9F72-5C82C6CAEBDA}" type="datetimeFigureOut">
              <a:rPr lang="en-CH" smtClean="0"/>
              <a:t>07.09.22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57B81-1CF9-8D48-B26F-EBC96773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FB4E4-F671-A64F-9875-4E3842FD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B1EE-8F25-7B48-95B7-AE8D5A81916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16011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A1378-566D-3743-8E05-405CE410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2386E-FFC0-894D-9F56-C983F8259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A1197-F73F-E34D-8030-2537CD696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1F4B0-64A7-854C-8888-5F377A9D0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6FEA-2AE9-584A-9F72-5C82C6CAEBDA}" type="datetimeFigureOut">
              <a:rPr lang="en-CH" smtClean="0"/>
              <a:t>07.09.22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DB151-011F-3648-8006-3833B60DC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47DB0-87BA-7E49-9569-873B9272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B1EE-8F25-7B48-95B7-AE8D5A81916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0265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27D1-26CC-8848-B763-CDC76DB8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1F4AA-DB24-234B-AF1F-661845C2A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6740D-540D-CC4D-9551-F35E8ADEC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7D89C-115B-2A49-AF30-C9FAECD44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A33E82-E387-4F49-9D9D-0953D0C991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3A609D-314F-B946-B5FA-1656E306C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6FEA-2AE9-584A-9F72-5C82C6CAEBDA}" type="datetimeFigureOut">
              <a:rPr lang="en-CH" smtClean="0"/>
              <a:t>07.09.22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2CAD87-2CC0-FD4D-90EA-838E18A07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653366-A517-EF41-9993-8786E31C8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B1EE-8F25-7B48-95B7-AE8D5A81916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6409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E7D4-4682-4A4F-AD5E-34B072AB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671759-DE5E-AC4D-A132-44C5A1087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6FEA-2AE9-584A-9F72-5C82C6CAEBDA}" type="datetimeFigureOut">
              <a:rPr lang="en-CH" smtClean="0"/>
              <a:t>07.09.22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B215BE-96DA-474D-84E5-759DA49DB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23ED2-05A0-F943-B038-CA5C7CAF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B1EE-8F25-7B48-95B7-AE8D5A81916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3489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B456D-37BC-5B45-A80C-32F320169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6FEA-2AE9-584A-9F72-5C82C6CAEBDA}" type="datetimeFigureOut">
              <a:rPr lang="en-CH" smtClean="0"/>
              <a:t>07.09.22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58C1F-8DF9-0549-8557-67C09646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CFB48-D5BB-184C-AB2C-34B7EB37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B1EE-8F25-7B48-95B7-AE8D5A81916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72725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5317-1B8D-AD40-9D5E-91291E5E1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CF727-EAC4-824F-A501-CFB6D4A58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E89B3-A337-7749-8E44-A966D797F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E81BC-2272-FB4C-BAAC-1551C747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6FEA-2AE9-584A-9F72-5C82C6CAEBDA}" type="datetimeFigureOut">
              <a:rPr lang="en-CH" smtClean="0"/>
              <a:t>07.09.22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6926A-8F2C-6D4F-8D85-7932D76FC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4BBAC-D6DD-2846-AE83-823EE2F9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B1EE-8F25-7B48-95B7-AE8D5A81916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01899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AF19-7D6C-6D49-8933-D7ECF2BA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98C294-93CD-944A-B136-022294D1B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61327-A065-9C46-8125-FC83E1695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141D9-AE53-5D47-8D4F-9FE1D2285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6FEA-2AE9-584A-9F72-5C82C6CAEBDA}" type="datetimeFigureOut">
              <a:rPr lang="en-CH" smtClean="0"/>
              <a:t>07.09.22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6555F-ACD4-1243-9FF4-DBC90051C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F1E0C-34BC-4844-A588-D52CCFA6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B1EE-8F25-7B48-95B7-AE8D5A81916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07781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00EE56-199F-7D47-AC98-48A4B68B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D6557-83D2-2942-8019-79DE9F10F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D5CF0-1C36-0D49-B6C4-EA3097A0F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16FEA-2AE9-584A-9F72-5C82C6CAEBDA}" type="datetimeFigureOut">
              <a:rPr lang="en-CH" smtClean="0"/>
              <a:t>07.09.22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74EAF-0D5E-994F-834C-1B0240D2F0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21ECC-1C08-1F49-8458-FA601F99F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3B1EE-8F25-7B48-95B7-AE8D5A81916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78093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864" y="3850316"/>
            <a:ext cx="4680000" cy="772484"/>
          </a:xfrm>
        </p:spPr>
        <p:txBody>
          <a:bodyPr>
            <a:noAutofit/>
          </a:bodyPr>
          <a:lstStyle/>
          <a:p>
            <a:r>
              <a:rPr lang="de-DE" sz="2200" b="1" dirty="0"/>
              <a:t>Sophie Seidel</a:t>
            </a:r>
          </a:p>
          <a:p>
            <a:r>
              <a:rPr lang="de-DE" sz="2200" dirty="0"/>
              <a:t>30 June 2021, ISMB/ECCB</a:t>
            </a:r>
            <a:endParaRPr lang="de-CH" sz="2200" dirty="0"/>
          </a:p>
        </p:txBody>
      </p:sp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51123"/>
            <a:ext cx="6457950" cy="2389262"/>
          </a:xfrm>
        </p:spPr>
        <p:txBody>
          <a:bodyPr>
            <a:normAutofit/>
          </a:bodyPr>
          <a:lstStyle/>
          <a:p>
            <a:r>
              <a:rPr lang="en-GB" sz="2900" dirty="0">
                <a:latin typeface="Baskerville" panose="02020502070401020303" pitchFamily="18" charset="0"/>
                <a:ea typeface="Baskerville" panose="02020502070401020303" pitchFamily="18" charset="0"/>
              </a:rPr>
              <a:t>Toward phylodynamic inference from Typewriter lineage recordings</a:t>
            </a:r>
            <a:endParaRPr lang="de-CH" sz="29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1ADABBC-2742-48DB-BA2B-E411F07CE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B774DB-B2F5-1A48-B09D-94AE238FB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163" y="277686"/>
            <a:ext cx="1139870" cy="521226"/>
          </a:xfrm>
          <a:prstGeom prst="rect">
            <a:avLst/>
          </a:prstGeom>
        </p:spPr>
      </p:pic>
      <p:sp>
        <p:nvSpPr>
          <p:cNvPr id="7" name="Textplatzhalter 5">
            <a:extLst>
              <a:ext uri="{FF2B5EF4-FFF2-40B4-BE49-F238E27FC236}">
                <a16:creationId xmlns:a16="http://schemas.microsoft.com/office/drawing/2014/main" id="{94BFBF65-57B7-984F-B225-0B2F85156882}"/>
              </a:ext>
            </a:extLst>
          </p:cNvPr>
          <p:cNvSpPr txBox="1">
            <a:spLocks/>
          </p:cNvSpPr>
          <p:nvPr/>
        </p:nvSpPr>
        <p:spPr>
          <a:xfrm>
            <a:off x="1007744" y="3723316"/>
            <a:ext cx="4680000" cy="772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0486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b="1" dirty="0">
                <a:latin typeface="Baskerville" panose="02020502070401020303" pitchFamily="18" charset="0"/>
                <a:ea typeface="Baskerville" panose="02020502070401020303" pitchFamily="18" charset="0"/>
              </a:rPr>
              <a:t>Antoine </a:t>
            </a:r>
            <a:r>
              <a:rPr lang="de-DE" sz="22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Zwaans</a:t>
            </a:r>
            <a:r>
              <a:rPr lang="de-DE" sz="2200" b="1" dirty="0">
                <a:latin typeface="Baskerville" panose="02020502070401020303" pitchFamily="18" charset="0"/>
                <a:ea typeface="Baskerville" panose="02020502070401020303" pitchFamily="18" charset="0"/>
              </a:rPr>
              <a:t> &amp; Sophie Seidel</a:t>
            </a:r>
          </a:p>
          <a:p>
            <a:r>
              <a:rPr lang="de-DE" sz="2200" dirty="0">
                <a:latin typeface="Baskerville" panose="02020502070401020303" pitchFamily="18" charset="0"/>
                <a:ea typeface="Baskerville" panose="02020502070401020303" pitchFamily="18" charset="0"/>
              </a:rPr>
              <a:t>09/09/2022</a:t>
            </a:r>
            <a:endParaRPr lang="de-CH" sz="22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38A7-9EAB-CB47-90A4-C03721C06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Cellular processes during development</a:t>
            </a:r>
            <a:b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en-CH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2CE9681-4ECF-6A46-B9FE-42BE6FAE76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2438" y="1690688"/>
            <a:ext cx="5181600" cy="3996877"/>
          </a:xfrm>
          <a:prstGeom prst="rect">
            <a:avLst/>
          </a:prstGeom>
        </p:spPr>
      </p:pic>
      <p:pic>
        <p:nvPicPr>
          <p:cNvPr id="4" name="Content Placeholder 3" descr="Question mark">
            <a:extLst>
              <a:ext uri="{FF2B5EF4-FFF2-40B4-BE49-F238E27FC236}">
                <a16:creationId xmlns:a16="http://schemas.microsoft.com/office/drawing/2014/main" id="{C3F443E6-9EA2-1E42-BF9F-26408AB2FB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2936" y="5851807"/>
            <a:ext cx="914400" cy="914400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9C41B4F-E059-664D-8498-F51F459FC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5714-4FE7-C849-9A17-704147AB3DEB}" type="slidenum">
              <a:rPr lang="en-CH" smtClean="0"/>
              <a:t>2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C2925-1B6B-FD44-BFBC-6B091E5997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723063" y="2530757"/>
            <a:ext cx="5183187" cy="1976438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CH" b="0" dirty="0">
                <a:latin typeface="Baskerville" panose="02020502070401020303" pitchFamily="18" charset="0"/>
                <a:ea typeface="Baskerville" panose="02020502070401020303" pitchFamily="18" charset="0"/>
                <a:sym typeface="Wingdings" pitchFamily="2" charset="2"/>
              </a:rPr>
              <a:t>scRNA seq data gives us frequency of cell types</a:t>
            </a:r>
          </a:p>
          <a:p>
            <a:pPr marL="342900" indent="-342900">
              <a:buFont typeface="Wingdings" pitchFamily="2" charset="2"/>
              <a:buChar char="§"/>
            </a:pPr>
            <a:endParaRPr lang="en-CH" b="0" dirty="0">
              <a:latin typeface="Baskerville" panose="02020502070401020303" pitchFamily="18" charset="0"/>
              <a:ea typeface="Baskerville" panose="02020502070401020303" pitchFamily="18" charset="0"/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CH" b="0" dirty="0">
                <a:latin typeface="Baskerville" panose="02020502070401020303" pitchFamily="18" charset="0"/>
                <a:ea typeface="Baskerville" panose="02020502070401020303" pitchFamily="18" charset="0"/>
                <a:sym typeface="Wingdings" pitchFamily="2" charset="2"/>
              </a:rPr>
              <a:t>Lacks to inform the cell dynamics leading to these cell type frequencies</a:t>
            </a:r>
          </a:p>
          <a:p>
            <a:pPr marL="342900" indent="-342900">
              <a:buFont typeface="Wingdings" pitchFamily="2" charset="2"/>
              <a:buChar char="§"/>
            </a:pPr>
            <a:endParaRPr lang="en-CH" b="0" dirty="0">
              <a:latin typeface="Baskerville" panose="02020502070401020303" pitchFamily="18" charset="0"/>
              <a:ea typeface="Baskerville" panose="02020502070401020303" pitchFamily="18" charset="0"/>
              <a:sym typeface="Wingdings" pitchFamily="2" charset="2"/>
            </a:endParaRPr>
          </a:p>
          <a:p>
            <a:endParaRPr lang="en-CH" b="0" dirty="0">
              <a:latin typeface="Baskerville" panose="02020502070401020303" pitchFamily="18" charset="0"/>
              <a:ea typeface="Baskerville" panose="02020502070401020303" pitchFamily="18" charset="0"/>
              <a:sym typeface="Wingdings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C2DD6F-8C72-8840-B578-D9555BA51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327" y="5851807"/>
            <a:ext cx="2147345" cy="842400"/>
          </a:xfrm>
          <a:prstGeom prst="rect">
            <a:avLst/>
          </a:prstGeom>
        </p:spPr>
      </p:pic>
      <p:pic>
        <p:nvPicPr>
          <p:cNvPr id="10" name="Content Placeholder 3" descr="Question mark">
            <a:extLst>
              <a:ext uri="{FF2B5EF4-FFF2-40B4-BE49-F238E27FC236}">
                <a16:creationId xmlns:a16="http://schemas.microsoft.com/office/drawing/2014/main" id="{F97803E3-5C8A-7F4A-96CA-7B7B78643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4663" y="58221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23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38A7-9EAB-CB47-90A4-C03721C06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Aim</a:t>
            </a:r>
            <a:endParaRPr lang="en-CH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2CE9681-4ECF-6A46-B9FE-42BE6FAE76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763329" y="1690688"/>
            <a:ext cx="4559817" cy="399687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9C41B4F-E059-664D-8498-F51F459FC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5714-4FE7-C849-9A17-704147AB3DEB}" type="slidenum">
              <a:rPr lang="en-CH" smtClean="0"/>
              <a:t>3</a:t>
            </a:fld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C2925-1B6B-FD44-BFBC-6B091E5997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723063" y="2530757"/>
            <a:ext cx="5183187" cy="1976438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Use signal from joint lineage &amp; scRNA measurements to estimate cell dynamics</a:t>
            </a:r>
          </a:p>
          <a:p>
            <a:endParaRPr lang="en-CH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 i.e. division, apoptosis, differentiation</a:t>
            </a:r>
          </a:p>
          <a:p>
            <a:endParaRPr lang="en-CH" b="0" dirty="0">
              <a:latin typeface="Baskerville" panose="02020502070401020303" pitchFamily="18" charset="0"/>
              <a:ea typeface="Baskerville" panose="02020502070401020303" pitchFamily="18" charset="0"/>
              <a:sym typeface="Wingdings" pitchFamily="2" charset="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CFBA6A-1E87-1943-8133-CBA69028E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886" y="4760681"/>
            <a:ext cx="2362701" cy="92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05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EEF8-2A98-094B-8654-969520ABA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Outline</a:t>
            </a:r>
            <a:r>
              <a:rPr lang="en-CH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693D-C2E6-5B49-82B0-E66697107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Phylodynamic inference</a:t>
            </a:r>
          </a:p>
          <a:p>
            <a:endParaRPr lang="en-CH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Typewriter</a:t>
            </a:r>
          </a:p>
          <a:p>
            <a:pPr lvl="1"/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Features of the editing process</a:t>
            </a:r>
          </a:p>
          <a:p>
            <a:pPr lvl="1"/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Model and likelihood calculation of the editing process</a:t>
            </a:r>
          </a:p>
          <a:p>
            <a:pPr lvl="1"/>
            <a:endParaRPr lang="en-CH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lvl="1"/>
            <a:endParaRPr lang="en-CH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C9EA-A2C7-DD4D-951B-00FF8C02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6FB94-40EA-ED46-A10C-9A6C5E6953A3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52676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B01DA6-2229-974A-A8E9-A109A8AF1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General workflow in phylodynamics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B8199D-A821-AE48-BBF6-CD53F8D493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0883" y="2501462"/>
            <a:ext cx="6461435" cy="254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666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B01DA6-2229-974A-A8E9-A109A8AF1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General workflow in phylodynamics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B8199D-A821-AE48-BBF6-CD53F8D493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0883" y="2501462"/>
            <a:ext cx="6461435" cy="254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D89FE4-AB64-844D-B3B5-489653180970}"/>
              </a:ext>
            </a:extLst>
          </p:cNvPr>
          <p:cNvSpPr/>
          <p:nvPr/>
        </p:nvSpPr>
        <p:spPr>
          <a:xfrm>
            <a:off x="3757611" y="2300288"/>
            <a:ext cx="3028951" cy="2171700"/>
          </a:xfrm>
          <a:prstGeom prst="rect">
            <a:avLst/>
          </a:prstGeom>
          <a:noFill/>
          <a:ln w="63500">
            <a:solidFill>
              <a:schemeClr val="accent1">
                <a:alpha val="58148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D84A62-FC96-1049-8B6D-158BD5D5599C}"/>
              </a:ext>
            </a:extLst>
          </p:cNvPr>
          <p:cNvSpPr txBox="1"/>
          <p:nvPr/>
        </p:nvSpPr>
        <p:spPr>
          <a:xfrm>
            <a:off x="2750883" y="5860913"/>
            <a:ext cx="831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Develop substitution model for TypeWriter editing process</a:t>
            </a:r>
          </a:p>
        </p:txBody>
      </p:sp>
    </p:spTree>
    <p:extLst>
      <p:ext uri="{BB962C8B-B14F-4D97-AF65-F5344CB8AC3E}">
        <p14:creationId xmlns:p14="http://schemas.microsoft.com/office/powerpoint/2010/main" val="66906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EEF8-2A98-094B-8654-969520ABA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Outline</a:t>
            </a:r>
            <a:r>
              <a:rPr lang="en-CH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693D-C2E6-5B49-82B0-E66697107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Phylodynamic inference</a:t>
            </a:r>
          </a:p>
          <a:p>
            <a:endParaRPr lang="en-CH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Typewriter</a:t>
            </a:r>
          </a:p>
          <a:p>
            <a:pPr lvl="1"/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Features of the editing process</a:t>
            </a:r>
          </a:p>
          <a:p>
            <a:pPr lvl="1"/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Model and likelihood calculation of the editing process</a:t>
            </a:r>
          </a:p>
          <a:p>
            <a:pPr lvl="1"/>
            <a:endParaRPr lang="en-CH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lvl="1"/>
            <a:endParaRPr lang="en-CH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C9EA-A2C7-DD4D-951B-00FF8C02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6FB94-40EA-ED46-A10C-9A6C5E6953A3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76592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719</Words>
  <Application>Microsoft Macintosh PowerPoint</Application>
  <PresentationFormat>Widescreen</PresentationFormat>
  <Paragraphs>91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Baskerville</vt:lpstr>
      <vt:lpstr>Calibri</vt:lpstr>
      <vt:lpstr>Calibri Light</vt:lpstr>
      <vt:lpstr>Wingdings</vt:lpstr>
      <vt:lpstr>Office Theme</vt:lpstr>
      <vt:lpstr>Toward phylodynamic inference from Typewriter lineage recordings</vt:lpstr>
      <vt:lpstr>Cellular processes during development </vt:lpstr>
      <vt:lpstr>Aim</vt:lpstr>
      <vt:lpstr>Outline </vt:lpstr>
      <vt:lpstr>General workflow in phylodynamics</vt:lpstr>
      <vt:lpstr>General workflow in phylodynamics</vt:lpstr>
      <vt:lpstr>Outline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 phylodynamic inference from Typewriter lineage recordings</dc:title>
  <dc:creator>Sophie</dc:creator>
  <cp:lastModifiedBy>Sophie</cp:lastModifiedBy>
  <cp:revision>1</cp:revision>
  <dcterms:created xsi:type="dcterms:W3CDTF">2022-09-07T07:32:56Z</dcterms:created>
  <dcterms:modified xsi:type="dcterms:W3CDTF">2022-09-07T08:10:25Z</dcterms:modified>
</cp:coreProperties>
</file>